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B6A295-A6B8-A2B2-5B47-27A150F80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433E343-6ED2-655D-6C48-ACD97B679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ECEE90-D193-11DC-1D4E-96E7A2AB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B7F9-68FA-473E-B7CE-C31F5B5F6838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EA41C6-6FB3-C019-573F-BBD3CAC4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737E0F-E33D-3CC0-CFC2-8BA2A8AF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63F0-D5A6-4732-8E6D-2213CBCE6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43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B46E25-D785-7E37-68EA-FCDFD11A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2217BC5-2907-E202-AB8C-4353932B0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DA428A-C8AF-AD4D-873F-A8ADBF16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B7F9-68FA-473E-B7CE-C31F5B5F6838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09A0BB-9CCB-859C-9537-38D88E2A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68464D-198B-56CC-572A-EDD36119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63F0-D5A6-4732-8E6D-2213CBCE6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63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4CAFDDE-6C1B-8C7D-6425-3A6C2C193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B5163FE-6A53-9627-FF77-9DF47316F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C6A118-8FB0-6495-89F0-04638356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B7F9-68FA-473E-B7CE-C31F5B5F6838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A75109-1C82-AD36-D43B-4D81CFAC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A4CD04-F43E-16BD-90AB-4CC577D6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63F0-D5A6-4732-8E6D-2213CBCE6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8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E287E8-5FBF-68FF-97D7-D57E118E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1E25E0-E899-1BE8-CB4B-9B05CFB97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8AB3EF-CE4E-8C36-C144-E90D75FD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B7F9-68FA-473E-B7CE-C31F5B5F6838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B8E710-1870-9A2C-3608-E4ECB179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95AA7E-5768-117D-31C8-858C8365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63F0-D5A6-4732-8E6D-2213CBCE6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23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235D3D-2AA6-032C-419F-C81C49E6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DF29C5C-291C-0076-B46E-367050E1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CACB64-E847-B5D0-C61B-703176AE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B7F9-68FA-473E-B7CE-C31F5B5F6838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58ADCC-1E13-ADF8-48A5-350E154B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A152C6-31D7-A387-40CD-0D7E449F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63F0-D5A6-4732-8E6D-2213CBCE6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37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715D3F-3420-396D-1D20-9FB98CC1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090773-EBF5-EDF9-055B-7233545D5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DF5311-16CA-2B1F-8D17-EC7B8A75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5E17938-6D49-CA95-46A8-1EC5BD00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B7F9-68FA-473E-B7CE-C31F5B5F6838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C6562E7-9E80-92EE-9EAE-3D7EF88C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8E3C621-79E2-36BE-B343-EF55361B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63F0-D5A6-4732-8E6D-2213CBCE6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10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7EC458-9B74-F6E3-F059-27A84225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C3A3DED-215D-BB93-E040-C5AF18CDB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164832-B8E9-2E44-6D56-6823775BB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3215CE2-A41B-44B9-DDFD-8677D484D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AD2A6F3-09CF-685F-246F-70A40CCDF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051602-0B01-D209-1EC9-3FE22F00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B7F9-68FA-473E-B7CE-C31F5B5F6838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1F27DEE-E047-E9D9-8E89-A687659B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9095F1C-98B4-C18E-F08A-17E7E3CA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63F0-D5A6-4732-8E6D-2213CBCE6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47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E5B354-B6EF-E816-2DCF-B3D42123B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544D6B1-8D8C-0897-58D3-76589D27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B7F9-68FA-473E-B7CE-C31F5B5F6838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EC81B6-575B-7A23-0E09-CBA8C87C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9330CAC-B187-EB52-F906-A2F8BBFF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63F0-D5A6-4732-8E6D-2213CBCE6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77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27FB0A4-1F5E-C973-1120-ABB1E918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B7F9-68FA-473E-B7CE-C31F5B5F6838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52EA90D-FB32-41C9-BE46-67D849DE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9C9F417-E563-10AB-1A9B-0754B2C8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63F0-D5A6-4732-8E6D-2213CBCE6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28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B330D3-8895-0652-59A0-4126916E1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DCFCA-FEBD-989F-C502-3FBFE1DE9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69232FD-7924-81A7-69FB-B14C6BB9C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B19C5B9-48E2-7E77-2D4D-0E9236EF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B7F9-68FA-473E-B7CE-C31F5B5F6838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E492F99-DF14-F933-E9D3-1AC73043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E9C0E97-A555-C5B7-0465-A108C7D5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63F0-D5A6-4732-8E6D-2213CBCE6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2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3294D3-71D3-A5E0-69AA-53814819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D023934-FBDB-2E0A-4BD1-7C527C55C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D8C002-DEE5-678B-9EF4-C7EA7F401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141364-AD6D-5D78-A596-F5408924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B7F9-68FA-473E-B7CE-C31F5B5F6838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EE31B0F-E0D3-ED53-EE0B-99C55F93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42C3C3-3A05-67BF-EBEF-8E94E331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63F0-D5A6-4732-8E6D-2213CBCE6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64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121F97F-30E2-8305-03E4-07D6CF37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9ABA7AC-90BE-B066-5989-5FF282C45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EB6F5C-E2E9-DDC1-419E-64E710C9A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B7F9-68FA-473E-B7CE-C31F5B5F6838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66DF19-1354-6932-9678-49BC19B82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F01AD1-7107-1609-0B46-83FD1B8B8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963F0-D5A6-4732-8E6D-2213CBCE67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48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561C00-F34C-C19F-3286-A30938ED8F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TW" sz="4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Stochastic Calculus for Finance</a:t>
            </a:r>
            <a:br>
              <a:rPr lang="en-US" altLang="zh-TW" sz="4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zh-TW" sz="4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2023/03/07</a:t>
            </a:r>
            <a:endParaRPr lang="zh-TW" altLang="en-US" sz="115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C2E90B9-79D7-5AF0-B9F5-82738CCBF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8.4.1 Analytical Characterization of the Put Price	</a:t>
            </a:r>
          </a:p>
          <a:p>
            <a:r>
              <a:rPr lang="en-US" altLang="zh-TW" dirty="0"/>
              <a:t>		</a:t>
            </a:r>
          </a:p>
          <a:p>
            <a:r>
              <a:rPr lang="en-US" altLang="zh-TW" dirty="0"/>
              <a:t>							</a:t>
            </a:r>
            <a:r>
              <a:rPr lang="zh-TW" altLang="en-US" dirty="0"/>
              <a:t>報告人</a:t>
            </a:r>
            <a:r>
              <a:rPr lang="en-US" altLang="zh-TW" dirty="0"/>
              <a:t>:</a:t>
            </a:r>
            <a:r>
              <a:rPr lang="zh-TW" altLang="en-US" dirty="0"/>
              <a:t>梁嘉程</a:t>
            </a:r>
          </a:p>
        </p:txBody>
      </p:sp>
    </p:spTree>
    <p:extLst>
      <p:ext uri="{BB962C8B-B14F-4D97-AF65-F5344CB8AC3E}">
        <p14:creationId xmlns:p14="http://schemas.microsoft.com/office/powerpoint/2010/main" val="372648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55D0F9-C066-455D-CC0A-99B8CD82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9576D6-75FA-D9E6-41D7-2175F6690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B93D66-A04A-9D31-F1C1-4E3CF28E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1353800" cy="1325563"/>
          </a:xfrm>
        </p:spPr>
        <p:txBody>
          <a:bodyPr/>
          <a:lstStyle/>
          <a:p>
            <a:r>
              <a:rPr lang="en-US" altLang="zh-TW" dirty="0"/>
              <a:t>8.4.1 Analytical Characterization of the Put Price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4EAEFD-2091-063A-938C-D639F6A4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212" y="1375249"/>
            <a:ext cx="10515600" cy="4351338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809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D6405A-35B4-A842-D7C2-591E5B8D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34ABE86-C2FC-07A0-C209-859909C1DE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 descr="一張含有 文字, 室內, 文件, 螢幕擷取畫面 的圖片&#10;&#10;自動產生的描述">
            <a:extLst>
              <a:ext uri="{FF2B5EF4-FFF2-40B4-BE49-F238E27FC236}">
                <a16:creationId xmlns:a16="http://schemas.microsoft.com/office/drawing/2014/main" id="{C4C62074-0C05-05F3-4F1E-B4A60D13D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94403"/>
            <a:ext cx="8934450" cy="3581400"/>
          </a:xfrm>
          <a:prstGeom prst="rect">
            <a:avLst/>
          </a:prstGeom>
        </p:spPr>
      </p:pic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D1387217-EAF1-6A55-50E4-7C4EBA7FD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32413"/>
            <a:ext cx="8924925" cy="131445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141159D-FD72-7F33-50A9-215D92F5D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13" y="2004040"/>
            <a:ext cx="4704774" cy="481063"/>
          </a:xfrm>
          <a:prstGeom prst="rect">
            <a:avLst/>
          </a:prstGeom>
        </p:spPr>
      </p:pic>
      <p:sp>
        <p:nvSpPr>
          <p:cNvPr id="12" name="橢圓 11">
            <a:extLst>
              <a:ext uri="{FF2B5EF4-FFF2-40B4-BE49-F238E27FC236}">
                <a16:creationId xmlns:a16="http://schemas.microsoft.com/office/drawing/2014/main" id="{D082D88D-6F87-107E-7CA3-EBA8672CC4CF}"/>
              </a:ext>
            </a:extLst>
          </p:cNvPr>
          <p:cNvSpPr/>
          <p:nvPr/>
        </p:nvSpPr>
        <p:spPr>
          <a:xfrm>
            <a:off x="1924335" y="3602038"/>
            <a:ext cx="1719618" cy="464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一張含有 文字 的圖片&#10;&#10;自動產生的描述">
            <a:extLst>
              <a:ext uri="{FF2B5EF4-FFF2-40B4-BE49-F238E27FC236}">
                <a16:creationId xmlns:a16="http://schemas.microsoft.com/office/drawing/2014/main" id="{DC7E1C43-CBB9-4980-B62A-B4AC20F57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16" y="4280283"/>
            <a:ext cx="7988491" cy="113119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87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39864DA5-4295-67CB-92D2-CF7A8FEF9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4" name="標題 13">
            <a:extLst>
              <a:ext uri="{FF2B5EF4-FFF2-40B4-BE49-F238E27FC236}">
                <a16:creationId xmlns:a16="http://schemas.microsoft.com/office/drawing/2014/main" id="{951EF152-E946-BF0A-C925-8244D5531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537" y="286023"/>
            <a:ext cx="8924925" cy="507456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16" name="圖片 15" descr="一張含有 文字 的圖片&#10;&#10;自動產生的描述">
            <a:extLst>
              <a:ext uri="{FF2B5EF4-FFF2-40B4-BE49-F238E27FC236}">
                <a16:creationId xmlns:a16="http://schemas.microsoft.com/office/drawing/2014/main" id="{1E9D6F33-CD46-F320-D90D-D7993E227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2" y="1489126"/>
            <a:ext cx="10172112" cy="3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7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9A7EC6-DE99-A195-23FC-61DEB1B3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8.4.1  </a:t>
            </a:r>
            <a:br>
              <a:rPr lang="en-US" altLang="zh-TW" sz="4400" dirty="0"/>
            </a:br>
            <a:r>
              <a:rPr lang="en-US" altLang="zh-TW" sz="4400" dirty="0"/>
              <a:t>Analytical Characterization of the Put Price</a:t>
            </a:r>
            <a:endParaRPr lang="zh-TW" altLang="en-US" dirty="0"/>
          </a:p>
        </p:txBody>
      </p:sp>
      <p:pic>
        <p:nvPicPr>
          <p:cNvPr id="7" name="內容版面配置區 6" descr="一張含有 文字 的圖片&#10;&#10;自動產生的描述">
            <a:extLst>
              <a:ext uri="{FF2B5EF4-FFF2-40B4-BE49-F238E27FC236}">
                <a16:creationId xmlns:a16="http://schemas.microsoft.com/office/drawing/2014/main" id="{7AF69F26-FFFB-4C1E-2AAC-F23FF6B1A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1690688"/>
            <a:ext cx="8905875" cy="2600325"/>
          </a:xfrm>
        </p:spPr>
      </p:pic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0A8B0DEE-3763-5C79-C403-D562A5E6A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4823061"/>
            <a:ext cx="8568813" cy="1587030"/>
          </a:xfrm>
          <a:prstGeom prst="rect">
            <a:avLst/>
          </a:prstGeom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83B33AA2-3556-2916-34BD-CA749273B864}"/>
              </a:ext>
            </a:extLst>
          </p:cNvPr>
          <p:cNvCxnSpPr/>
          <p:nvPr/>
        </p:nvCxnSpPr>
        <p:spPr>
          <a:xfrm>
            <a:off x="5725896" y="4115138"/>
            <a:ext cx="0" cy="707923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806AD76B-B27E-D800-0576-4F5DBF17F702}"/>
              </a:ext>
            </a:extLst>
          </p:cNvPr>
          <p:cNvSpPr/>
          <p:nvPr/>
        </p:nvSpPr>
        <p:spPr>
          <a:xfrm>
            <a:off x="4244454" y="2893326"/>
            <a:ext cx="968991" cy="3821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8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747FB2D-8DEE-50A8-FBFC-89B01EB26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672365"/>
            <a:ext cx="8934450" cy="608647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033CE91-1AE6-E1FB-931E-C8E9B04B4D88}"/>
              </a:ext>
            </a:extLst>
          </p:cNvPr>
          <p:cNvSpPr/>
          <p:nvPr/>
        </p:nvSpPr>
        <p:spPr>
          <a:xfrm>
            <a:off x="6455391" y="2047165"/>
            <a:ext cx="1555845" cy="5356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83961AD-0C32-5C1E-5919-E362DA08936C}"/>
              </a:ext>
            </a:extLst>
          </p:cNvPr>
          <p:cNvSpPr txBox="1"/>
          <p:nvPr/>
        </p:nvSpPr>
        <p:spPr>
          <a:xfrm>
            <a:off x="4026090" y="4121624"/>
            <a:ext cx="409432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Put</a:t>
            </a:r>
            <a:r>
              <a:rPr lang="zh-TW" altLang="en-US" dirty="0"/>
              <a:t>持有人立即履約能得到</a:t>
            </a:r>
            <a:r>
              <a:rPr lang="en-US" altLang="zh-TW" dirty="0"/>
              <a:t>(K-x)+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AFCD6EA-CF9F-92EB-9A27-195321B80E98}"/>
              </a:ext>
            </a:extLst>
          </p:cNvPr>
          <p:cNvSpPr txBox="1"/>
          <p:nvPr/>
        </p:nvSpPr>
        <p:spPr>
          <a:xfrm>
            <a:off x="3659875" y="6000969"/>
            <a:ext cx="487225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在</a:t>
            </a:r>
            <a:r>
              <a:rPr lang="en-US" altLang="zh-TW" dirty="0"/>
              <a:t>t</a:t>
            </a:r>
            <a:r>
              <a:rPr lang="zh-TW" altLang="en-US" dirty="0"/>
              <a:t>時，</a:t>
            </a:r>
            <a:r>
              <a:rPr lang="en-US" altLang="zh-TW" dirty="0"/>
              <a:t>put</a:t>
            </a:r>
            <a:r>
              <a:rPr lang="zh-TW" altLang="en-US" dirty="0"/>
              <a:t>價值大於實質價值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等待有時間價值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3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內容版面配置區 14" descr="一張含有 文字 的圖片&#10;&#10;自動產生的描述">
            <a:extLst>
              <a:ext uri="{FF2B5EF4-FFF2-40B4-BE49-F238E27FC236}">
                <a16:creationId xmlns:a16="http://schemas.microsoft.com/office/drawing/2014/main" id="{7979206B-E66F-794D-86F0-BB1A201BB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64" y="523875"/>
            <a:ext cx="8858250" cy="2905125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57301B9-FFD4-10F3-9BDE-14D8611AE07A}"/>
              </a:ext>
            </a:extLst>
          </p:cNvPr>
          <p:cNvSpPr/>
          <p:nvPr/>
        </p:nvSpPr>
        <p:spPr>
          <a:xfrm>
            <a:off x="2462981" y="357751"/>
            <a:ext cx="7477432" cy="423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1F198AF9-EE73-BAA5-6E55-5459AE05E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701" y="2097452"/>
            <a:ext cx="4757623" cy="675863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0" name="接點: 肘形 9">
            <a:extLst>
              <a:ext uri="{FF2B5EF4-FFF2-40B4-BE49-F238E27FC236}">
                <a16:creationId xmlns:a16="http://schemas.microsoft.com/office/drawing/2014/main" id="{F4D80F7A-5F4F-64B4-42C5-9CB4AC8C5CA4}"/>
              </a:ext>
            </a:extLst>
          </p:cNvPr>
          <p:cNvCxnSpPr/>
          <p:nvPr/>
        </p:nvCxnSpPr>
        <p:spPr>
          <a:xfrm rot="10800000" flipV="1">
            <a:off x="9276376" y="2877600"/>
            <a:ext cx="382137" cy="1091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 descr="一張含有 文字 的圖片&#10;&#10;自動產生的描述">
            <a:extLst>
              <a:ext uri="{FF2B5EF4-FFF2-40B4-BE49-F238E27FC236}">
                <a16:creationId xmlns:a16="http://schemas.microsoft.com/office/drawing/2014/main" id="{1728B430-90E2-62DB-2B00-A04094C31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37" y="5002577"/>
            <a:ext cx="7687076" cy="1755462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23" name="圖片 22" descr="一張含有 文字 的圖片&#10;&#10;自動產生的描述">
            <a:extLst>
              <a:ext uri="{FF2B5EF4-FFF2-40B4-BE49-F238E27FC236}">
                <a16:creationId xmlns:a16="http://schemas.microsoft.com/office/drawing/2014/main" id="{8EB1D7E3-7629-5799-CC12-36DAC8EFB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37" y="3762481"/>
            <a:ext cx="7687076" cy="1168822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C4A354A1-7C3D-49E8-27DC-F708DF20D980}"/>
              </a:ext>
            </a:extLst>
          </p:cNvPr>
          <p:cNvSpPr txBox="1"/>
          <p:nvPr/>
        </p:nvSpPr>
        <p:spPr>
          <a:xfrm>
            <a:off x="2253337" y="3357512"/>
            <a:ext cx="74917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Recall: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AE5FA22-537A-4A14-BAD0-922DCD262D5F}"/>
              </a:ext>
            </a:extLst>
          </p:cNvPr>
          <p:cNvSpPr txBox="1"/>
          <p:nvPr/>
        </p:nvSpPr>
        <p:spPr>
          <a:xfrm>
            <a:off x="5677248" y="5880308"/>
            <a:ext cx="4953353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有隨機項</a:t>
            </a:r>
            <a:r>
              <a:rPr lang="en-US" altLang="zh-TW" dirty="0"/>
              <a:t>dt</a:t>
            </a:r>
            <a:r>
              <a:rPr lang="zh-TW" altLang="en-US" dirty="0"/>
              <a:t>，且為負值，則爲</a:t>
            </a:r>
            <a:r>
              <a:rPr lang="en-US" altLang="zh-TW" dirty="0" err="1"/>
              <a:t>supermartingale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05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4CDE1C-9346-FC59-BA90-C1B6D1357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1B68170-54F0-D13B-DC9A-EFEE166C3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7" y="978071"/>
            <a:ext cx="6757218" cy="4119723"/>
          </a:xfrm>
        </p:spPr>
      </p:pic>
      <p:pic>
        <p:nvPicPr>
          <p:cNvPr id="14" name="圖片 13" descr="一張含有 圖表 的圖片&#10;&#10;自動產生的描述">
            <a:extLst>
              <a:ext uri="{FF2B5EF4-FFF2-40B4-BE49-F238E27FC236}">
                <a16:creationId xmlns:a16="http://schemas.microsoft.com/office/drawing/2014/main" id="{82B65EFB-0805-4732-56F1-018624A7A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32" y="2866420"/>
            <a:ext cx="5161468" cy="387211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6" name="圖片 15" descr="一張含有 文字, 信 的圖片&#10;&#10;自動產生的描述">
            <a:extLst>
              <a:ext uri="{FF2B5EF4-FFF2-40B4-BE49-F238E27FC236}">
                <a16:creationId xmlns:a16="http://schemas.microsoft.com/office/drawing/2014/main" id="{9E7CBB56-DC86-ACBF-E0CB-E0AA36D54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32" y="637100"/>
            <a:ext cx="4886165" cy="2107175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27CFAF0D-1181-39E2-F7C0-373E9859A60C}"/>
              </a:ext>
            </a:extLst>
          </p:cNvPr>
          <p:cNvSpPr txBox="1"/>
          <p:nvPr/>
        </p:nvSpPr>
        <p:spPr>
          <a:xfrm>
            <a:off x="1323833" y="5704764"/>
            <a:ext cx="477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Finite-Expiration American Put</a:t>
            </a:r>
            <a:r>
              <a:rPr lang="zh-TW" altLang="en-US" dirty="0">
                <a:solidFill>
                  <a:srgbClr val="C00000"/>
                </a:solidFill>
              </a:rPr>
              <a:t>無</a:t>
            </a:r>
            <a:r>
              <a:rPr lang="en-US" altLang="zh-TW" dirty="0">
                <a:solidFill>
                  <a:srgbClr val="C00000"/>
                </a:solidFill>
              </a:rPr>
              <a:t>L*</a:t>
            </a:r>
            <a:r>
              <a:rPr lang="zh-TW" altLang="en-US" dirty="0">
                <a:solidFill>
                  <a:srgbClr val="C00000"/>
                </a:solidFill>
              </a:rPr>
              <a:t>的解析解</a:t>
            </a:r>
          </a:p>
        </p:txBody>
      </p:sp>
    </p:spTree>
    <p:extLst>
      <p:ext uri="{BB962C8B-B14F-4D97-AF65-F5344CB8AC3E}">
        <p14:creationId xmlns:p14="http://schemas.microsoft.com/office/powerpoint/2010/main" val="13407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文字 的圖片&#10;&#10;自動產生的描述">
            <a:extLst>
              <a:ext uri="{FF2B5EF4-FFF2-40B4-BE49-F238E27FC236}">
                <a16:creationId xmlns:a16="http://schemas.microsoft.com/office/drawing/2014/main" id="{21BDB451-8BF6-4724-E0BA-C6965C8C6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69" y="0"/>
            <a:ext cx="8315982" cy="4796651"/>
          </a:xfrm>
          <a:prstGeom prst="rect">
            <a:avLst/>
          </a:prstGeom>
        </p:spPr>
      </p:pic>
      <p:pic>
        <p:nvPicPr>
          <p:cNvPr id="11" name="圖片 10" descr="一張含有 文字 的圖片&#10;&#10;自動產生的描述">
            <a:extLst>
              <a:ext uri="{FF2B5EF4-FFF2-40B4-BE49-F238E27FC236}">
                <a16:creationId xmlns:a16="http://schemas.microsoft.com/office/drawing/2014/main" id="{3D68C5CE-645F-EAD1-BBBF-012EBC01F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69" y="4952805"/>
            <a:ext cx="7844034" cy="136398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C08AF19-E7F9-EBD1-4C4E-733890D3DBCC}"/>
              </a:ext>
            </a:extLst>
          </p:cNvPr>
          <p:cNvSpPr txBox="1"/>
          <p:nvPr/>
        </p:nvSpPr>
        <p:spPr>
          <a:xfrm>
            <a:off x="6973529" y="1236626"/>
            <a:ext cx="456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(8.4.7)</a:t>
            </a:r>
            <a:r>
              <a:rPr lang="zh-TW" altLang="en-US" dirty="0">
                <a:solidFill>
                  <a:srgbClr val="C00000"/>
                </a:solidFill>
              </a:rPr>
              <a:t>應改為</a:t>
            </a:r>
            <a:r>
              <a:rPr lang="en-US" altLang="zh-TW" dirty="0">
                <a:solidFill>
                  <a:srgbClr val="C00000"/>
                </a:solidFill>
              </a:rPr>
              <a:t>V(</a:t>
            </a:r>
            <a:r>
              <a:rPr lang="en-US" altLang="zh-TW" dirty="0" err="1">
                <a:solidFill>
                  <a:srgbClr val="C00000"/>
                </a:solidFill>
              </a:rPr>
              <a:t>t,x</a:t>
            </a:r>
            <a:r>
              <a:rPr lang="en-US" altLang="zh-TW" dirty="0">
                <a:solidFill>
                  <a:srgbClr val="C00000"/>
                </a:solidFill>
              </a:rPr>
              <a:t>+)</a:t>
            </a:r>
            <a:r>
              <a:rPr lang="zh-TW" altLang="en-US" dirty="0">
                <a:solidFill>
                  <a:srgbClr val="C00000"/>
                </a:solidFill>
              </a:rPr>
              <a:t>和</a:t>
            </a:r>
            <a:r>
              <a:rPr lang="en-US" altLang="zh-TW" dirty="0">
                <a:solidFill>
                  <a:srgbClr val="C00000"/>
                </a:solidFill>
              </a:rPr>
              <a:t>V(</a:t>
            </a:r>
            <a:r>
              <a:rPr lang="en-US" altLang="zh-TW" dirty="0" err="1">
                <a:solidFill>
                  <a:srgbClr val="C00000"/>
                </a:solidFill>
              </a:rPr>
              <a:t>t,x</a:t>
            </a:r>
            <a:r>
              <a:rPr lang="en-US" altLang="zh-TW" dirty="0">
                <a:solidFill>
                  <a:srgbClr val="C00000"/>
                </a:solidFill>
              </a:rPr>
              <a:t>-)</a:t>
            </a:r>
            <a:r>
              <a:rPr lang="zh-TW" altLang="en-US" dirty="0">
                <a:solidFill>
                  <a:srgbClr val="C00000"/>
                </a:solidFill>
              </a:rPr>
              <a:t>的一階微分</a:t>
            </a:r>
          </a:p>
        </p:txBody>
      </p:sp>
    </p:spTree>
    <p:extLst>
      <p:ext uri="{BB962C8B-B14F-4D97-AF65-F5344CB8AC3E}">
        <p14:creationId xmlns:p14="http://schemas.microsoft.com/office/powerpoint/2010/main" val="251359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113</Words>
  <Application>Microsoft Office PowerPoint</Application>
  <PresentationFormat>寬螢幕</PresentationFormat>
  <Paragraphs>12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佈景主題</vt:lpstr>
      <vt:lpstr>Stochastic Calculus for Finance 2023/03/07</vt:lpstr>
      <vt:lpstr>8.4.1 Analytical Characterization of the Put Price</vt:lpstr>
      <vt:lpstr>PowerPoint 簡報</vt:lpstr>
      <vt:lpstr>PowerPoint 簡報</vt:lpstr>
      <vt:lpstr>8.4.1   Analytical Characterization of the Put Price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Calculus for Finance 2023/03/07</dc:title>
  <dc:creator>梁嘉程</dc:creator>
  <cp:lastModifiedBy>梁嘉程</cp:lastModifiedBy>
  <cp:revision>2</cp:revision>
  <dcterms:created xsi:type="dcterms:W3CDTF">2023-03-13T05:58:06Z</dcterms:created>
  <dcterms:modified xsi:type="dcterms:W3CDTF">2023-03-13T17:12:58Z</dcterms:modified>
</cp:coreProperties>
</file>